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0" r:id="rId3"/>
    <p:sldId id="259" r:id="rId4"/>
    <p:sldId id="268" r:id="rId5"/>
    <p:sldId id="256" r:id="rId6"/>
    <p:sldId id="258" r:id="rId7"/>
    <p:sldId id="271" r:id="rId8"/>
    <p:sldId id="262" r:id="rId9"/>
    <p:sldId id="260" r:id="rId10"/>
    <p:sldId id="272" r:id="rId11"/>
    <p:sldId id="273" r:id="rId12"/>
    <p:sldId id="274" r:id="rId13"/>
    <p:sldId id="275" r:id="rId14"/>
    <p:sldId id="261" r:id="rId15"/>
    <p:sldId id="263" r:id="rId16"/>
    <p:sldId id="264" r:id="rId17"/>
    <p:sldId id="265" r:id="rId18"/>
    <p:sldId id="266" r:id="rId19"/>
    <p:sldId id="267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F082036-7FE9-4200-8CFC-EB73245A22CC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030383E-EAD8-40B6-9A0A-8BC10A6711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legionr.ru/projects/webinars/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channel/UCJK9pCyG92ql8vM07Nfxy8g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7.jpeg"/><Relationship Id="rId2" Type="http://schemas.openxmlformats.org/officeDocument/2006/relationships/hyperlink" Target="http://vk.com/publishing_house_leg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login.php?next=https://www.facebook.com/groups/736651416344864/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odnoklassniki.ru/group/56838064898109" TargetMode="External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eninaN@list.ru" TargetMode="External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3384376"/>
          </a:xfrm>
        </p:spPr>
        <p:txBody>
          <a:bodyPr>
            <a:normAutofit/>
          </a:bodyPr>
          <a:lstStyle/>
          <a:p>
            <a:r>
              <a:rPr lang="ru-RU" b="1" dirty="0" smtClean="0"/>
              <a:t>В помощь учителю: пособия издательства «Легион» по спецификациям ОГЭ и ЕГЭ </a:t>
            </a:r>
            <a:br>
              <a:rPr lang="ru-RU" b="1" dirty="0" smtClean="0"/>
            </a:br>
            <a:r>
              <a:rPr lang="ru-RU" b="1" dirty="0" smtClean="0"/>
              <a:t>2017 года</a:t>
            </a:r>
            <a:endParaRPr lang="ru-RU" b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85786" y="4071942"/>
            <a:ext cx="7772400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400" b="1" dirty="0">
                <a:solidFill>
                  <a:srgbClr val="0070C0"/>
                </a:solidFill>
              </a:rPr>
              <a:t>Наталья Аркадьевна </a:t>
            </a:r>
            <a:r>
              <a:rPr lang="ru-RU" sz="2400" b="1" dirty="0" smtClean="0">
                <a:solidFill>
                  <a:srgbClr val="0070C0"/>
                </a:solidFill>
              </a:rPr>
              <a:t>Сенина, </a:t>
            </a:r>
            <a:endParaRPr lang="ru-RU" sz="2400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кандидат филологических наук, доцент, </a:t>
            </a:r>
            <a:r>
              <a:rPr lang="ru-RU" sz="2400" b="1" dirty="0" smtClean="0">
                <a:solidFill>
                  <a:srgbClr val="0070C0"/>
                </a:solidFill>
              </a:rPr>
              <a:t>начальник отдела русского языка и литературы издательства «Легион»; заведующий кафедрой русского языка, культуры и коррекции  речи Таганрогского института имени А.П.Чехова.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6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неджер\Desktop\Русский язык_Подготовка к ЕГЭ-2017 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364"/>
            <a:ext cx="8568952" cy="62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85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неджер\Desktop\Русский язык_Подготовка к ЕГЭ-2017 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1000"/>
            <a:ext cx="8568952" cy="62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1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неджер\Desktop\Русский язык_Подготовка к ЕГЭ-2017 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640960" cy="63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4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енеджер\Desktop\Русский язык_Подготовка к ЕГЭ-2017 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015754" cy="33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Сочинение на ЕГЭ. Курс интенсивной подготовки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2679192"/>
            <a:ext cx="4687432" cy="3846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Пособие </a:t>
            </a:r>
            <a:r>
              <a:rPr lang="ru-RU" dirty="0"/>
              <a:t>предназначено для тех, кто хочет научиться писать сочинение и получить максимальный балл на экзамене. Оно содержит систематизированные теоретические сведения о структуре и компонентах сочинения-рассуждения, а также разработанные авторами задания к ним и методику подготовки к выполнению части 2.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Отличительной </a:t>
            </a:r>
            <a:r>
              <a:rPr lang="ru-RU" dirty="0"/>
              <a:t>особенностью книги является большое количество схем и таблиц, что способствует оптимальному восприятию и запоминанию материала. В пособие включено также много разнообразных и оригинальных упражнений, часть которых дана в тестовой форме и снабжена ответами.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Таким </a:t>
            </a:r>
            <a:r>
              <a:rPr lang="ru-RU" dirty="0"/>
              <a:t>образом, формат книги позволяет использовать её как тренировочную тетрадь. </a:t>
            </a:r>
          </a:p>
        </p:txBody>
      </p:sp>
      <p:pic>
        <p:nvPicPr>
          <p:cNvPr id="5122" name="Picture 2" descr="D:\Верстка\титульники\Сезон 2016-2017\обложки\Русский язык_Сочинение_ЕГЭ ОБ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49" y="1980876"/>
            <a:ext cx="3202915" cy="460506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251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Литература. Итоговое выпускное сочинение</a:t>
            </a:r>
            <a:endParaRPr lang="ru-RU" b="1" dirty="0"/>
          </a:p>
        </p:txBody>
      </p:sp>
      <p:pic>
        <p:nvPicPr>
          <p:cNvPr id="7170" name="Picture 2" descr="D:\Верстка\титульники\Сезон 2016-2017\обложки\Итоговое выпускное сочинение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055" y="1928802"/>
            <a:ext cx="3090093" cy="443662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496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Русский язык. Нормы речи</a:t>
            </a:r>
            <a:endParaRPr lang="ru-RU" b="1" dirty="0"/>
          </a:p>
        </p:txBody>
      </p:sp>
      <p:pic>
        <p:nvPicPr>
          <p:cNvPr id="8194" name="Picture 2" descr="D:\Верстка\титульники\Сезон 2016-2017\обложки\Русский язык. Нормы речи_ОБ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168352" cy="454898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Верстка\титульники\Сезон 2016-2017\обложки\Русский язык_нормы речи 10-11 КЛАССЫ об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559" y="1801769"/>
            <a:ext cx="3153833" cy="4548987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Русский язык. Справочники</a:t>
            </a:r>
            <a:endParaRPr lang="ru-RU" b="1" dirty="0"/>
          </a:p>
        </p:txBody>
      </p:sp>
      <p:pic>
        <p:nvPicPr>
          <p:cNvPr id="9218" name="Picture 2" descr="D:\Верстка\титульники\Сезон 2016-2017\обложки\Русский язык_справочник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2951947" cy="428637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Верстка\титульники\Сезон 2016-2017\обложки\Русский язык Карм спр_ОБ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4622"/>
            <a:ext cx="3322637" cy="30226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0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Литература</a:t>
            </a:r>
            <a:endParaRPr lang="ru-RU" sz="4800" b="1" dirty="0"/>
          </a:p>
        </p:txBody>
      </p:sp>
      <p:pic>
        <p:nvPicPr>
          <p:cNvPr id="10242" name="Picture 2" descr="D:\Верстка\титульники\Сезон 2016-2017\обложки\Литература_Подготовка к ЕГЭ_ОБ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80974"/>
            <a:ext cx="2808312" cy="400035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Верстка\титульники\Сезон 2016-2017\обложки\Литература ЕГЭ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380973"/>
            <a:ext cx="2741268" cy="400035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Верстка\титульники\Сезон 2016-2017\обложки\Литература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80974"/>
            <a:ext cx="2760600" cy="400035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935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Русский язык. Итоговые работы</a:t>
            </a:r>
            <a:endParaRPr lang="ru-RU" b="1" dirty="0"/>
          </a:p>
        </p:txBody>
      </p:sp>
      <p:pic>
        <p:nvPicPr>
          <p:cNvPr id="11266" name="Picture 2" descr="D:\Верстка\титульники\Сезон 2016-2017\обложки\Русский язык_5 клас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0436"/>
            <a:ext cx="2812125" cy="406687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Верстка\титульники\Сезон 2016-2017\обложки\Русский язык_6 клас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78" y="2170436"/>
            <a:ext cx="2839374" cy="40668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Верстка\титульники\Сезон 2016-2017\обложки\Русский язык_7 клас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70436"/>
            <a:ext cx="2865794" cy="406687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8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7772400" cy="1780108"/>
          </a:xfrm>
        </p:spPr>
        <p:txBody>
          <a:bodyPr>
            <a:noAutofit/>
          </a:bodyPr>
          <a:lstStyle/>
          <a:p>
            <a:r>
              <a:rPr lang="ru-RU" sz="7400" b="1" dirty="0" smtClean="0"/>
              <a:t>Пособия для подготовки к ОГЭ</a:t>
            </a:r>
            <a:endParaRPr lang="ru-RU" sz="7400" b="1" dirty="0"/>
          </a:p>
        </p:txBody>
      </p:sp>
    </p:spTree>
    <p:extLst>
      <p:ext uri="{BB962C8B-B14F-4D97-AF65-F5344CB8AC3E}">
        <p14:creationId xmlns:p14="http://schemas.microsoft.com/office/powerpoint/2010/main" val="204190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1700213"/>
            <a:ext cx="77755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dirty="0" smtClean="0">
                <a:solidFill>
                  <a:prstClr val="black"/>
                </a:solidFill>
              </a:rPr>
              <a:t>Книги можно заказать в нашем интернет-магазине на сайте </a:t>
            </a:r>
            <a:r>
              <a:rPr lang="en-US" sz="3600" b="1" u="sng" dirty="0" smtClean="0">
                <a:solidFill>
                  <a:srgbClr val="0070C0"/>
                </a:solidFill>
                <a:hlinkClick r:id="rId2"/>
              </a:rPr>
              <a:t>www.legionr.ru</a:t>
            </a:r>
            <a:endParaRPr lang="ru-RU" sz="3600" dirty="0" smtClean="0">
              <a:solidFill>
                <a:prstClr val="black"/>
              </a:solidFill>
            </a:endParaRPr>
          </a:p>
          <a:p>
            <a:pPr algn="ctr" eaLnBrk="1" hangingPunct="1"/>
            <a:endParaRPr lang="ru-RU" sz="3600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ru-RU" sz="3600" dirty="0" smtClean="0">
                <a:solidFill>
                  <a:prstClr val="black"/>
                </a:solidFill>
              </a:rPr>
              <a:t>Спрашивайте </a:t>
            </a:r>
          </a:p>
          <a:p>
            <a:pPr algn="ctr" eaLnBrk="1" hangingPunct="1"/>
            <a:r>
              <a:rPr lang="ru-RU" sz="3600" dirty="0" smtClean="0">
                <a:solidFill>
                  <a:prstClr val="black"/>
                </a:solidFill>
              </a:rPr>
              <a:t>в книжных магазинах города!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Объект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2590" y="888527"/>
            <a:ext cx="3467100" cy="3467100"/>
          </a:xfrm>
        </p:spPr>
      </p:pic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69008"/>
            <a:ext cx="3322637" cy="50403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/>
              <a:t>Издательство регулярно проводит онлайн-семинары авторов пособий с педагогами. По завершении каждого вебинара участники получают электронные сертификаты. Ссылки для участия вы сможете найти на сайте издательства </a:t>
            </a:r>
            <a:r>
              <a:rPr lang="en-US" sz="2400" b="1" u="sng" dirty="0">
                <a:solidFill>
                  <a:srgbClr val="002060"/>
                </a:solidFill>
              </a:rPr>
              <a:t>www.legionr.ru</a:t>
            </a:r>
            <a:endParaRPr lang="ru-RU" sz="2400" b="1" u="sng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 bwMode="auto">
          <a:xfrm>
            <a:off x="3850953" y="4652492"/>
            <a:ext cx="43211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0">
              <a:defRPr/>
            </a:pPr>
            <a:r>
              <a:rPr lang="ru-RU" sz="24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вебинары </a:t>
            </a:r>
          </a:p>
          <a:p>
            <a:pPr algn="ctr" defTabSz="914210">
              <a:defRPr/>
            </a:pPr>
            <a:r>
              <a:rPr lang="ru-RU" sz="24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издательства «Легион» </a:t>
            </a:r>
          </a:p>
          <a:p>
            <a:pPr algn="ctr" defTabSz="914210">
              <a:defRPr/>
            </a:pPr>
            <a:r>
              <a:rPr lang="ru-RU" sz="2400" b="1" i="1" dirty="0">
                <a:solidFill>
                  <a:srgbClr val="991C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носят обучающий характер</a:t>
            </a:r>
            <a:endParaRPr lang="ru-RU" sz="2400" b="1" i="1" u="sng" dirty="0">
              <a:solidFill>
                <a:srgbClr val="991C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2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1520" y="-387424"/>
            <a:ext cx="9144000" cy="7355832"/>
          </a:xfrm>
          <a:prstGeom prst="rect">
            <a:avLst/>
          </a:prstGeom>
          <a:noFill/>
        </p:spPr>
        <p:txBody>
          <a:bodyPr lIns="91410" tIns="45706" rIns="91410" bIns="45706">
            <a:spAutoFit/>
          </a:bodyPr>
          <a:lstStyle/>
          <a:p>
            <a:pPr algn="ctr" defTabSz="91421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800" b="1" dirty="0">
              <a:solidFill>
                <a:srgbClr val="C00000"/>
              </a:solidFill>
              <a:latin typeface="Calibri"/>
              <a:ea typeface="Arial Unicode MS" pitchFamily="34" charset="-128"/>
              <a:cs typeface="Arial" charset="0"/>
            </a:endParaRPr>
          </a:p>
          <a:p>
            <a:pPr algn="ctr" defTabSz="91421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Calibri"/>
                <a:ea typeface="Arial Unicode MS" pitchFamily="34" charset="-128"/>
                <a:cs typeface="Arial" charset="0"/>
              </a:rPr>
              <a:t>E-mail</a:t>
            </a:r>
            <a:r>
              <a:rPr lang="ru-RU" sz="4000" b="1" dirty="0" smtClean="0">
                <a:solidFill>
                  <a:srgbClr val="002060"/>
                </a:solidFill>
                <a:latin typeface="Calibri"/>
                <a:ea typeface="Arial Unicode MS" pitchFamily="34" charset="-128"/>
                <a:cs typeface="Arial" charset="0"/>
              </a:rPr>
              <a:t>: </a:t>
            </a:r>
            <a:r>
              <a:rPr lang="en-US" sz="4000" b="1" u="sng" dirty="0" smtClean="0">
                <a:solidFill>
                  <a:srgbClr val="002060"/>
                </a:solidFill>
                <a:latin typeface="Calibri"/>
                <a:ea typeface="Arial Unicode MS" pitchFamily="34" charset="-128"/>
                <a:cs typeface="Arial" charset="0"/>
              </a:rPr>
              <a:t>legionrus@legionrus.com</a:t>
            </a:r>
            <a:endParaRPr lang="ru-RU" sz="4000" b="1" u="sng" dirty="0">
              <a:solidFill>
                <a:srgbClr val="002060"/>
              </a:solidFill>
              <a:latin typeface="Calibri"/>
              <a:ea typeface="Arial Unicode MS" pitchFamily="34" charset="-128"/>
              <a:cs typeface="Arial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Также вступайте в группу 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991C0F"/>
                </a:solidFill>
                <a:latin typeface="Calibri"/>
                <a:ea typeface="Arial Unicode MS" pitchFamily="34" charset="-128"/>
                <a:cs typeface="Arial" pitchFamily="34" charset="0"/>
              </a:rPr>
              <a:t>«Издательство «Легион» 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контакте, на      одноклассниках 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и в сети      </a:t>
            </a:r>
            <a:r>
              <a:rPr lang="en-US" sz="3200" b="1" dirty="0" err="1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acebook</a:t>
            </a: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Видео вебинаров смотрите на            </a:t>
            </a:r>
            <a:r>
              <a:rPr lang="ru-RU" sz="3200" b="1" dirty="0" smtClean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dirty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Адрес для корреспонденции:</a:t>
            </a:r>
            <a:br>
              <a:rPr lang="ru-RU" sz="28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</a:br>
            <a:r>
              <a:rPr lang="ru-RU" sz="2800" b="1" dirty="0">
                <a:solidFill>
                  <a:prstClr val="black"/>
                </a:solidFill>
                <a:latin typeface="Calibri"/>
                <a:ea typeface="Arial Unicode MS" pitchFamily="34" charset="-128"/>
                <a:cs typeface="Arial" pitchFamily="34" charset="0"/>
              </a:rPr>
              <a:t>344000, г. Ростов-на-Дону, а/я 550</a:t>
            </a:r>
            <a:endParaRPr lang="en-US" sz="2800" b="1" dirty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  <a:p>
            <a:pPr algn="ctr" defTabSz="914210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4800" b="1" dirty="0">
              <a:solidFill>
                <a:prstClr val="black"/>
              </a:solidFill>
              <a:latin typeface="Calibri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6387" name="Рисунок 1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33" y="2859012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2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83" y="2852936"/>
            <a:ext cx="3603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46" y="3429000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ershadskaya_vv\Desktop\ю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08" y="3824257"/>
            <a:ext cx="867194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4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42852"/>
            <a:ext cx="807249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</a:t>
            </a:r>
          </a:p>
          <a:p>
            <a:endParaRPr lang="ru-RU" sz="4000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endParaRPr lang="ru-RU" sz="4000" b="1" i="1" dirty="0" smtClean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УДАЧИ ВАМ!</a:t>
            </a:r>
            <a:endParaRPr lang="en-US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www.legionr.ru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SeninaN@list.ru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ОГЭ-2017. Тематический тренинг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57620" y="2214554"/>
            <a:ext cx="4543416" cy="37021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800" baseline="30000" dirty="0"/>
              <a:t>Предлагаемое учебное пособие предназначено для начальной </a:t>
            </a:r>
            <a:r>
              <a:rPr lang="ru-RU" sz="1800" baseline="30000" dirty="0" smtClean="0"/>
              <a:t>подготовки </a:t>
            </a:r>
            <a:r>
              <a:rPr lang="ru-RU" sz="1800" baseline="30000" dirty="0"/>
              <a:t>к основному государственному экзамену по русскому языку. Оно содержит </a:t>
            </a:r>
            <a:r>
              <a:rPr lang="ru-RU" sz="1800" b="1" baseline="30000" dirty="0"/>
              <a:t>комплекты тренировочных тестов, сгруппированных по темам</a:t>
            </a:r>
            <a:r>
              <a:rPr lang="ru-RU" sz="1800" baseline="30000" dirty="0"/>
              <a:t>, традиционно включаемым в спецификацию ОГЭ, и позволяет отработать каждую тему в отдельности.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baseline="30000" dirty="0"/>
              <a:t>В пособие включён материал, необходимый для фундаментальной подготовки к ОГЭ:</a:t>
            </a:r>
          </a:p>
          <a:p>
            <a:pPr algn="just">
              <a:lnSpc>
                <a:spcPct val="120000"/>
              </a:lnSpc>
            </a:pPr>
            <a:r>
              <a:rPr lang="ru-RU" sz="1800" baseline="30000" dirty="0" smtClean="0"/>
              <a:t>13 </a:t>
            </a:r>
            <a:r>
              <a:rPr lang="ru-RU" sz="1800" baseline="30000" dirty="0"/>
              <a:t>разделов с тематическими заданиями: каждая тема представлена </a:t>
            </a:r>
            <a:r>
              <a:rPr lang="ru-RU" sz="1800" baseline="30000" dirty="0" smtClean="0"/>
              <a:t>в </a:t>
            </a:r>
            <a:r>
              <a:rPr lang="ru-RU" sz="1800" baseline="30000" dirty="0"/>
              <a:t>5 вариантах; всего в пособии около тысячи двухсот заданий;</a:t>
            </a:r>
          </a:p>
          <a:p>
            <a:pPr algn="just">
              <a:lnSpc>
                <a:spcPct val="120000"/>
              </a:lnSpc>
            </a:pPr>
            <a:r>
              <a:rPr lang="ru-RU" sz="1800" baseline="30000" dirty="0" smtClean="0"/>
              <a:t>предваряющие </a:t>
            </a:r>
            <a:r>
              <a:rPr lang="ru-RU" sz="1800" baseline="30000" dirty="0"/>
              <a:t>каждый раздел теоретические сведения и </a:t>
            </a:r>
            <a:r>
              <a:rPr lang="ru-RU" sz="1800" baseline="30000" dirty="0" smtClean="0"/>
              <a:t>рекомендуемые </a:t>
            </a:r>
            <a:r>
              <a:rPr lang="ru-RU" sz="1800" baseline="30000" dirty="0"/>
              <a:t>пошаговые </a:t>
            </a:r>
            <a:r>
              <a:rPr lang="ru-RU" sz="1800" baseline="30000" dirty="0" smtClean="0"/>
              <a:t>действия </a:t>
            </a:r>
            <a:r>
              <a:rPr lang="ru-RU" sz="1800" baseline="30000" dirty="0"/>
              <a:t>выполнения каждого тестового задания.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baseline="30000" dirty="0" smtClean="0"/>
              <a:t>Издание </a:t>
            </a:r>
            <a:r>
              <a:rPr lang="ru-RU" sz="1800" baseline="30000" dirty="0"/>
              <a:t>структурировано таким образом, что позволяет учащимся готовиться к экзамену самостоятельно. Этому способствует теоретический материал, методические рекомендации по выполнению каждого вида заданий, </a:t>
            </a:r>
            <a:r>
              <a:rPr lang="ru-RU" sz="1800" baseline="30000" dirty="0" smtClean="0"/>
              <a:t>а </a:t>
            </a:r>
            <a:r>
              <a:rPr lang="ru-RU" sz="1800" baseline="30000" dirty="0"/>
              <a:t>также наличие в книге ответов</a:t>
            </a:r>
            <a:r>
              <a:rPr lang="ru-RU" sz="1800" baseline="30000" dirty="0" smtClean="0"/>
              <a:t>.</a:t>
            </a:r>
          </a:p>
        </p:txBody>
      </p:sp>
      <p:pic>
        <p:nvPicPr>
          <p:cNvPr id="3074" name="Picture 2" descr="D:\Верстка\титульники\Сезон 2016-2017\обложки\Русский язык_Тематический тренинг_ОГ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240360" cy="460890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9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неджер\Desktop\Русский язык. 9 класс. Темтренинг_2-е изд_развороты 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26648" cy="588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3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Подготовка к ОГЭ-2017. 30 тренировочных вариантов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779912" y="2492896"/>
            <a:ext cx="4614280" cy="407577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Новое учебно-методическое пособие издательства «Легион» </a:t>
            </a:r>
            <a:r>
              <a:rPr lang="ru-RU" dirty="0" smtClean="0"/>
              <a:t>предназначено </a:t>
            </a:r>
            <a:r>
              <a:rPr lang="ru-RU" dirty="0"/>
              <a:t>для подготовки к ОГЭ по русскому языку в 2017 году. Работая по </a:t>
            </a:r>
            <a:r>
              <a:rPr lang="ru-RU" dirty="0" smtClean="0"/>
              <a:t>этой книге</a:t>
            </a:r>
            <a:r>
              <a:rPr lang="ru-RU" dirty="0"/>
              <a:t>, вы приобретёте </a:t>
            </a:r>
            <a:r>
              <a:rPr lang="ru-RU" b="1" dirty="0"/>
              <a:t>прочные, осознанные и фундаментальные </a:t>
            </a:r>
            <a:r>
              <a:rPr lang="ru-RU" b="1" dirty="0" smtClean="0"/>
              <a:t>навыки выполнения </a:t>
            </a:r>
            <a:r>
              <a:rPr lang="ru-RU" b="1" dirty="0"/>
              <a:t>всех экзаменационных заданий ОГЭ</a:t>
            </a:r>
            <a:r>
              <a:rPr lang="ru-RU" dirty="0"/>
              <a:t>. Этому способствуют </a:t>
            </a:r>
            <a:r>
              <a:rPr lang="ru-RU" dirty="0" smtClean="0"/>
              <a:t>собранные </a:t>
            </a:r>
            <a:r>
              <a:rPr lang="ru-RU" dirty="0"/>
              <a:t>под одной обложкой следующие материалы:</a:t>
            </a:r>
          </a:p>
          <a:p>
            <a:pPr algn="just"/>
            <a:r>
              <a:rPr lang="ru-RU" dirty="0" smtClean="0"/>
              <a:t>30 </a:t>
            </a:r>
            <a:r>
              <a:rPr lang="ru-RU" dirty="0"/>
              <a:t>новых авторских тренировочных тестов, написанных в полном </a:t>
            </a:r>
            <a:r>
              <a:rPr lang="ru-RU" dirty="0" smtClean="0"/>
              <a:t>соответствии </a:t>
            </a:r>
            <a:r>
              <a:rPr lang="ru-RU" dirty="0"/>
              <a:t>с </a:t>
            </a:r>
            <a:r>
              <a:rPr lang="ru-RU" b="1" dirty="0"/>
              <a:t>проектами демоверсии и спецификации 2017 года</a:t>
            </a:r>
            <a:r>
              <a:rPr lang="ru-RU" dirty="0"/>
              <a:t>, </a:t>
            </a:r>
            <a:r>
              <a:rPr lang="ru-RU" dirty="0" smtClean="0"/>
              <a:t>опубликованными </a:t>
            </a:r>
            <a:r>
              <a:rPr lang="ru-RU" dirty="0"/>
              <a:t>19.08.2016 г.;</a:t>
            </a:r>
          </a:p>
          <a:p>
            <a:pPr algn="just"/>
            <a:r>
              <a:rPr lang="ru-RU" b="1" dirty="0" smtClean="0"/>
              <a:t>методические </a:t>
            </a:r>
            <a:r>
              <a:rPr lang="ru-RU" b="1" dirty="0"/>
              <a:t>рекомендации и советы </a:t>
            </a:r>
            <a:r>
              <a:rPr lang="ru-RU" dirty="0"/>
              <a:t>учащимся, в том числе и </a:t>
            </a:r>
            <a:r>
              <a:rPr lang="ru-RU" dirty="0" smtClean="0"/>
              <a:t>эксклюзивные </a:t>
            </a:r>
            <a:r>
              <a:rPr lang="ru-RU" dirty="0"/>
              <a:t>материалы по подготовке ко всем типам </a:t>
            </a:r>
            <a:r>
              <a:rPr lang="ru-RU" dirty="0" smtClean="0"/>
              <a:t>сочинения-рассуждения</a:t>
            </a:r>
            <a:r>
              <a:rPr lang="ru-RU" dirty="0"/>
              <a:t>;</a:t>
            </a:r>
          </a:p>
          <a:p>
            <a:pPr algn="just"/>
            <a:r>
              <a:rPr lang="ru-RU" dirty="0" smtClean="0"/>
              <a:t>авторский </a:t>
            </a:r>
            <a:r>
              <a:rPr lang="ru-RU" dirty="0"/>
              <a:t>экзаменационный вариант с комментариями, </a:t>
            </a:r>
            <a:r>
              <a:rPr lang="ru-RU" dirty="0" smtClean="0"/>
              <a:t>наглядно разъясняющими </a:t>
            </a:r>
            <a:r>
              <a:rPr lang="ru-RU" dirty="0"/>
              <a:t>пошаговое выполнение каждого задания;</a:t>
            </a:r>
          </a:p>
          <a:p>
            <a:pPr algn="just"/>
            <a:r>
              <a:rPr lang="ru-RU" dirty="0" smtClean="0"/>
              <a:t>справочные </a:t>
            </a:r>
            <a:r>
              <a:rPr lang="ru-RU" dirty="0"/>
              <a:t>материалы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Верстка\титульники\Сезон 2016-2017\обложки\Русский язык_Подготовка к ОГЭ_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168352" cy="4507826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8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Сочинение на ОГЭ. Курс интенсивной подготовки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923928" y="2679192"/>
            <a:ext cx="4543416" cy="34472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В пособии представлена эффективная авторская методика, позволяющая </a:t>
            </a:r>
            <a:r>
              <a:rPr lang="ru-RU" dirty="0" smtClean="0"/>
              <a:t>девятиклассникам </a:t>
            </a:r>
            <a:r>
              <a:rPr lang="ru-RU" dirty="0"/>
              <a:t>успешно справиться с самым сложным заданием ОГЭ по русскому языку — </a:t>
            </a:r>
            <a:r>
              <a:rPr lang="ru-RU" dirty="0" smtClean="0"/>
              <a:t>сочинением-рассуждением </a:t>
            </a:r>
            <a:r>
              <a:rPr lang="ru-RU" dirty="0"/>
              <a:t>(задания 15.1, 15.2, 15.3). Авторы приводят </a:t>
            </a:r>
            <a:r>
              <a:rPr lang="ru-RU" dirty="0" smtClean="0"/>
              <a:t>систематизированные теоретические </a:t>
            </a:r>
            <a:r>
              <a:rPr lang="ru-RU" dirty="0"/>
              <a:t>сведения о структуре и компонентах сочинения каждого вида, </a:t>
            </a:r>
            <a:r>
              <a:rPr lang="ru-RU" dirty="0" smtClean="0"/>
              <a:t>пошаговые алгоритмы </a:t>
            </a:r>
            <a:r>
              <a:rPr lang="ru-RU" dirty="0"/>
              <a:t>работы с различными текстами, а также систему практических заданий по </a:t>
            </a:r>
            <a:r>
              <a:rPr lang="ru-RU" dirty="0" smtClean="0"/>
              <a:t>написанию </a:t>
            </a:r>
            <a:r>
              <a:rPr lang="ru-RU" dirty="0"/>
              <a:t>каждого из сочинений. Отличительной особенностью книги является большое </a:t>
            </a:r>
            <a:r>
              <a:rPr lang="ru-RU" dirty="0" smtClean="0"/>
              <a:t>количество </a:t>
            </a:r>
            <a:r>
              <a:rPr lang="ru-RU" dirty="0"/>
              <a:t>схем и таблиц, что способствует оптимальному восприятию и запоминанию </a:t>
            </a:r>
            <a:r>
              <a:rPr lang="ru-RU" dirty="0" smtClean="0"/>
              <a:t>материала</a:t>
            </a:r>
            <a:r>
              <a:rPr lang="ru-RU" dirty="0"/>
              <a:t>, а также оригинальные задания, в том числе и проверка реальных сочинений. </a:t>
            </a:r>
            <a:r>
              <a:rPr lang="ru-RU" dirty="0" smtClean="0"/>
              <a:t>Формат книги </a:t>
            </a:r>
            <a:r>
              <a:rPr lang="ru-RU" dirty="0"/>
              <a:t>позволяет использовать её как тренировочную тетрадь.</a:t>
            </a:r>
          </a:p>
        </p:txBody>
      </p:sp>
      <p:pic>
        <p:nvPicPr>
          <p:cNvPr id="2050" name="Picture 2" descr="D:\Верстка\титульники\Сезон 2016-2017\обложки\Русский язык_Сочинение на ОГ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39"/>
            <a:ext cx="3240360" cy="4703093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5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857364"/>
            <a:ext cx="7772400" cy="1780108"/>
          </a:xfrm>
        </p:spPr>
        <p:txBody>
          <a:bodyPr>
            <a:noAutofit/>
          </a:bodyPr>
          <a:lstStyle/>
          <a:p>
            <a:r>
              <a:rPr lang="ru-RU" sz="7400" b="1" dirty="0" smtClean="0"/>
              <a:t>Пособия для подготовки к ЕГЭ</a:t>
            </a:r>
            <a:endParaRPr lang="ru-RU" sz="7400" b="1" dirty="0"/>
          </a:p>
        </p:txBody>
      </p:sp>
    </p:spTree>
    <p:extLst>
      <p:ext uri="{BB962C8B-B14F-4D97-AF65-F5344CB8AC3E}">
        <p14:creationId xmlns:p14="http://schemas.microsoft.com/office/powerpoint/2010/main" val="3480509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ЕГЭ-2017. </a:t>
            </a:r>
            <a:r>
              <a:rPr lang="ru-RU" sz="3600" b="1" dirty="0" smtClean="0"/>
              <a:t>Тематический тренинг. Модели сочинений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2204864"/>
            <a:ext cx="4831448" cy="37021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/>
              <a:t>Пособие содержит </a:t>
            </a:r>
            <a:r>
              <a:rPr lang="ru-RU" sz="1400" dirty="0"/>
              <a:t>комплекты тренировочных тестов, сгруппированных по </a:t>
            </a:r>
            <a:r>
              <a:rPr lang="ru-RU" sz="1400" dirty="0" smtClean="0"/>
              <a:t>темам спецификации ЕГЭ 2017 года </a:t>
            </a:r>
            <a:r>
              <a:rPr lang="ru-RU" sz="1400" dirty="0"/>
              <a:t>и позволяет отработать каждую тему в </a:t>
            </a:r>
            <a:r>
              <a:rPr lang="ru-RU" sz="1400" dirty="0" smtClean="0"/>
              <a:t>отдельности.</a:t>
            </a:r>
          </a:p>
          <a:p>
            <a:pPr marL="0" indent="0" algn="just">
              <a:buNone/>
            </a:pPr>
            <a:r>
              <a:rPr lang="ru-RU" sz="1400" dirty="0" smtClean="0"/>
              <a:t>Пособие </a:t>
            </a:r>
            <a:r>
              <a:rPr lang="ru-RU" sz="1400" dirty="0"/>
              <a:t>содержит </a:t>
            </a:r>
            <a:r>
              <a:rPr lang="ru-RU" sz="1400" dirty="0" smtClean="0"/>
              <a:t>весь материал</a:t>
            </a:r>
            <a:r>
              <a:rPr lang="ru-RU" sz="1400" dirty="0"/>
              <a:t>, необходимый для </a:t>
            </a:r>
            <a:r>
              <a:rPr lang="ru-RU" sz="1400" dirty="0" smtClean="0"/>
              <a:t>поэтапной подготовки </a:t>
            </a:r>
            <a:r>
              <a:rPr lang="ru-RU" sz="1400" dirty="0"/>
              <a:t>к ЕГЭ: </a:t>
            </a:r>
            <a:endParaRPr lang="ru-RU" sz="1400" dirty="0" smtClean="0"/>
          </a:p>
          <a:p>
            <a:pPr algn="just"/>
            <a:r>
              <a:rPr lang="ru-RU" sz="1400" dirty="0" smtClean="0"/>
              <a:t>19 разделов </a:t>
            </a:r>
            <a:r>
              <a:rPr lang="ru-RU" sz="1400" dirty="0"/>
              <a:t>с </a:t>
            </a:r>
            <a:r>
              <a:rPr lang="ru-RU" sz="1400" dirty="0" smtClean="0"/>
              <a:t>теоретическим и методическим материалом, а также тематическими </a:t>
            </a:r>
            <a:r>
              <a:rPr lang="ru-RU" sz="1400" dirty="0"/>
              <a:t>заданиями по спецификации </a:t>
            </a:r>
            <a:r>
              <a:rPr lang="ru-RU" sz="1400" dirty="0" smtClean="0"/>
              <a:t>ЕГЭ 2017 года (</a:t>
            </a:r>
            <a:r>
              <a:rPr lang="ru-RU" sz="1400" b="1" dirty="0" smtClean="0"/>
              <a:t>задания 17, 22, 23 в новом формате</a:t>
            </a:r>
            <a:r>
              <a:rPr lang="ru-RU" sz="1400" dirty="0" smtClean="0"/>
              <a:t>): </a:t>
            </a:r>
            <a:r>
              <a:rPr lang="ru-RU" sz="1400" dirty="0"/>
              <a:t>каждая тема представлена в 5 вариантах; всего в пособии около тысячи заданий; </a:t>
            </a:r>
            <a:endParaRPr lang="ru-RU" sz="1400" dirty="0" smtClean="0"/>
          </a:p>
          <a:p>
            <a:pPr algn="just"/>
            <a:r>
              <a:rPr lang="ru-RU" sz="1400" dirty="0" smtClean="0"/>
              <a:t>подробные </a:t>
            </a:r>
            <a:r>
              <a:rPr lang="ru-RU" sz="1400" dirty="0"/>
              <a:t>пошаговые методические рекомендации по подготовке к </a:t>
            </a:r>
            <a:r>
              <a:rPr lang="ru-RU" sz="1400" dirty="0" smtClean="0"/>
              <a:t>сочинению и 25 </a:t>
            </a:r>
            <a:r>
              <a:rPr lang="ru-RU" sz="1400" dirty="0"/>
              <a:t>моделей сочинений к текстам различной проблематики; </a:t>
            </a:r>
            <a:endParaRPr lang="ru-RU" sz="1400" dirty="0" smtClean="0"/>
          </a:p>
          <a:p>
            <a:pPr algn="just"/>
            <a:r>
              <a:rPr lang="ru-RU" sz="1400" dirty="0" smtClean="0"/>
              <a:t>шесть </a:t>
            </a:r>
            <a:r>
              <a:rPr lang="ru-RU" sz="1400" dirty="0"/>
              <a:t>словариков (в том числе и словарик паронимов).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 smtClean="0"/>
              <a:t>Издание </a:t>
            </a:r>
            <a:r>
              <a:rPr lang="ru-RU" sz="1400" dirty="0"/>
              <a:t>структурировано таким образом, что позволяет обучающимся готовиться к экзамену самостоятельно. Этому способствует и наличие в книге ответов. </a:t>
            </a:r>
          </a:p>
        </p:txBody>
      </p:sp>
      <p:pic>
        <p:nvPicPr>
          <p:cNvPr id="6146" name="Picture 2" descr="D:\Верстка\титульники\Сезон 2016-2017\обложки\Русский язык_Тематический тренинг_ОБ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56" y="2060848"/>
            <a:ext cx="3153916" cy="4552979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3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Русский язык. Подготовка к ЕГЭ-2017. 25 тренировочных вариантов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00430" y="2214554"/>
            <a:ext cx="5184576" cy="3702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/>
              <a:t>Новое учебно-методическое пособие издательства «Легион» </a:t>
            </a:r>
            <a:r>
              <a:rPr lang="ru-RU" sz="1400" dirty="0" smtClean="0"/>
              <a:t>предназначено </a:t>
            </a:r>
            <a:r>
              <a:rPr lang="ru-RU" sz="1400" dirty="0"/>
              <a:t>для подготовки к ЕГЭ-2017 по русскому языку и </a:t>
            </a:r>
            <a:r>
              <a:rPr lang="ru-RU" sz="1400" dirty="0" smtClean="0"/>
              <a:t>является частью </a:t>
            </a:r>
            <a:r>
              <a:rPr lang="ru-RU" sz="1400" dirty="0"/>
              <a:t>учебно-методического комплекса «Русский язык. </a:t>
            </a:r>
            <a:r>
              <a:rPr lang="ru-RU" sz="1400" dirty="0" smtClean="0"/>
              <a:t>Подготовка к </a:t>
            </a:r>
            <a:r>
              <a:rPr lang="ru-RU" sz="1400" dirty="0"/>
              <a:t>ЕГЭ», выходящего под редакцией </a:t>
            </a:r>
            <a:r>
              <a:rPr lang="ru-RU" sz="1400" dirty="0" smtClean="0"/>
              <a:t>Н.А.Сениной</a:t>
            </a:r>
            <a:r>
              <a:rPr lang="ru-RU" sz="1400" dirty="0"/>
              <a:t>. Работая по </a:t>
            </a:r>
            <a:r>
              <a:rPr lang="ru-RU" sz="1400" dirty="0" smtClean="0"/>
              <a:t>этой книге</a:t>
            </a:r>
            <a:r>
              <a:rPr lang="ru-RU" sz="1400" dirty="0"/>
              <a:t>, вы приобретёте фундаментальные, осознанные и прочные </a:t>
            </a:r>
            <a:r>
              <a:rPr lang="ru-RU" sz="1400" dirty="0" smtClean="0"/>
              <a:t>навыки </a:t>
            </a:r>
            <a:r>
              <a:rPr lang="ru-RU" sz="1400" dirty="0"/>
              <a:t>выполнения всех экзаменационных заданий на ЕГЭ. Этому </a:t>
            </a:r>
            <a:r>
              <a:rPr lang="ru-RU" sz="1400" dirty="0" smtClean="0"/>
              <a:t>способствуют </a:t>
            </a:r>
            <a:r>
              <a:rPr lang="ru-RU" sz="1400" dirty="0"/>
              <a:t>собранные под одной обложкой следующие материалы:</a:t>
            </a:r>
          </a:p>
          <a:p>
            <a:pPr algn="just"/>
            <a:r>
              <a:rPr lang="ru-RU" sz="1400" dirty="0" smtClean="0"/>
              <a:t>25 </a:t>
            </a:r>
            <a:r>
              <a:rPr lang="ru-RU" sz="1400" dirty="0"/>
              <a:t>новых авторских тренировочных тестов, написанных в полном </a:t>
            </a:r>
            <a:r>
              <a:rPr lang="ru-RU" sz="1400" dirty="0" smtClean="0"/>
              <a:t>соответствии </a:t>
            </a:r>
            <a:r>
              <a:rPr lang="ru-RU" sz="1400" dirty="0"/>
              <a:t>с проектами демоверсии и спецификации 2017 года, </a:t>
            </a:r>
            <a:r>
              <a:rPr lang="ru-RU" sz="1400" dirty="0" smtClean="0"/>
              <a:t>опубликованными </a:t>
            </a:r>
            <a:r>
              <a:rPr lang="ru-RU" sz="1400" dirty="0"/>
              <a:t>26.08.2016 г. (с </a:t>
            </a:r>
            <a:r>
              <a:rPr lang="ru-RU" sz="1400" b="1" dirty="0"/>
              <a:t>изменениями в заданиях 17, 22, 23</a:t>
            </a:r>
            <a:r>
              <a:rPr lang="ru-RU" sz="1400" dirty="0"/>
              <a:t>);</a:t>
            </a:r>
          </a:p>
          <a:p>
            <a:pPr algn="just"/>
            <a:r>
              <a:rPr lang="ru-RU" sz="1400" b="1" dirty="0" smtClean="0"/>
              <a:t>теоретический </a:t>
            </a:r>
            <a:r>
              <a:rPr lang="ru-RU" sz="1400" b="1" dirty="0"/>
              <a:t>материал в новом формате </a:t>
            </a:r>
            <a:r>
              <a:rPr lang="ru-RU" sz="1400" dirty="0"/>
              <a:t>— с описанием </a:t>
            </a:r>
            <a:r>
              <a:rPr lang="ru-RU" sz="1400" dirty="0" smtClean="0"/>
              <a:t>пошаговых действий </a:t>
            </a:r>
            <a:r>
              <a:rPr lang="ru-RU" sz="1400" dirty="0"/>
              <a:t>при выполнении каждого задания, анализом </a:t>
            </a:r>
            <a:r>
              <a:rPr lang="ru-RU" sz="1400" dirty="0" smtClean="0"/>
              <a:t>типичных ошибок </a:t>
            </a:r>
            <a:r>
              <a:rPr lang="ru-RU" sz="1400" dirty="0"/>
              <a:t>и методическими советами, а также тренингом;</a:t>
            </a:r>
          </a:p>
          <a:p>
            <a:pPr algn="just"/>
            <a:r>
              <a:rPr lang="ru-RU" sz="1400" dirty="0" smtClean="0"/>
              <a:t>авторский </a:t>
            </a:r>
            <a:r>
              <a:rPr lang="ru-RU" sz="1400" dirty="0"/>
              <a:t>вариант экзаменационной работы </a:t>
            </a:r>
            <a:r>
              <a:rPr lang="ru-RU" sz="1400" b="1" dirty="0"/>
              <a:t>с комментариями</a:t>
            </a:r>
            <a:r>
              <a:rPr lang="ru-RU" sz="1400" dirty="0"/>
              <a:t>;</a:t>
            </a:r>
          </a:p>
          <a:p>
            <a:pPr algn="just"/>
            <a:r>
              <a:rPr lang="ru-RU" sz="1400" dirty="0" smtClean="0"/>
              <a:t>весь </a:t>
            </a:r>
            <a:r>
              <a:rPr lang="ru-RU" sz="1400" dirty="0"/>
              <a:t>необходимый для подготовки </a:t>
            </a:r>
            <a:r>
              <a:rPr lang="ru-RU" sz="1400" b="1" dirty="0"/>
              <a:t>справочный </a:t>
            </a:r>
            <a:r>
              <a:rPr lang="ru-RU" sz="1400" b="1" dirty="0" smtClean="0"/>
              <a:t>материал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D:\Верстка\титульники\Сезон 2016-2017\обложки\Русский язык_Подготовка к ЕГЭ_ОБ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15" y="2060848"/>
            <a:ext cx="3099277" cy="4392488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491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95</TotalTime>
  <Words>818</Words>
  <Application>Microsoft Office PowerPoint</Application>
  <PresentationFormat>Экран (4:3)</PresentationFormat>
  <Paragraphs>66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В помощь учителю: пособия издательства «Легион» по спецификациям ОГЭ и ЕГЭ  2017 года</vt:lpstr>
      <vt:lpstr>Пособия для подготовки к ОГЭ</vt:lpstr>
      <vt:lpstr>Русский язык. ОГЭ-2017. Тематический тренинг</vt:lpstr>
      <vt:lpstr>Презентация PowerPoint</vt:lpstr>
      <vt:lpstr>Русский язык. Подготовка к ОГЭ-2017. 30 тренировочных вариантов</vt:lpstr>
      <vt:lpstr>Русский язык. Сочинение на ОГЭ. Курс интенсивной подготовки</vt:lpstr>
      <vt:lpstr>Пособия для подготовки к ЕГЭ</vt:lpstr>
      <vt:lpstr>Русский язык. ЕГЭ-2017. Тематический тренинг. Модели сочинений</vt:lpstr>
      <vt:lpstr>Русский язык. Подготовка к ЕГЭ-2017. 25 тренировочных вариантов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Русский язык. Сочинение на ЕГЭ. Курс интенсивной подготовки</vt:lpstr>
      <vt:lpstr>Русский язык. Литература. Итоговое выпускное сочинение</vt:lpstr>
      <vt:lpstr>Русский язык. Нормы речи</vt:lpstr>
      <vt:lpstr>Русский язык. Справочники</vt:lpstr>
      <vt:lpstr>Литература</vt:lpstr>
      <vt:lpstr>Русский язык. Итоговые работы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ООО Легион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Коновалова Надежда Михайловна</dc:creator>
  <cp:lastModifiedBy>1</cp:lastModifiedBy>
  <cp:revision>18</cp:revision>
  <dcterms:created xsi:type="dcterms:W3CDTF">2016-09-13T05:58:29Z</dcterms:created>
  <dcterms:modified xsi:type="dcterms:W3CDTF">2016-10-28T02:41:13Z</dcterms:modified>
</cp:coreProperties>
</file>